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56" r:id="rId5"/>
    <p:sldId id="257" r:id="rId6"/>
    <p:sldId id="258" r:id="rId7"/>
    <p:sldId id="259" r:id="rId8"/>
    <p:sldId id="260" r:id="rId9"/>
    <p:sldId id="262" r:id="rId10"/>
    <p:sldId id="263"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 oficial" initials="so" lastIdx="1" clrIdx="0">
    <p:extLst>
      <p:ext uri="{19B8F6BF-5375-455C-9EA6-DF929625EA0E}">
        <p15:presenceInfo xmlns:p15="http://schemas.microsoft.com/office/powerpoint/2012/main" userId="9481095afb8a2d7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59" autoAdjust="0"/>
    <p:restoredTop sz="94619" autoAdjust="0"/>
  </p:normalViewPr>
  <p:slideViewPr>
    <p:cSldViewPr snapToGrid="0">
      <p:cViewPr varScale="1">
        <p:scale>
          <a:sx n="44" d="100"/>
          <a:sy n="44" d="100"/>
        </p:scale>
        <p:origin x="72"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media/image1.jpeg>
</file>

<file path=ppt/media/image10.jpeg>
</file>

<file path=ppt/media/image11.jpeg>
</file>

<file path=ppt/media/image2.png>
</file>

<file path=ppt/media/image3.png>
</file>

<file path=ppt/media/image4.png>
</file>

<file path=ppt/media/image5.png>
</file>

<file path=ppt/media/image6.jp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4/11/2024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4/11/2024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4/11/2024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4/11/2024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4/11/2024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4/11/2024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4/11/2024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4/11/2024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4/11/2024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4/11/2024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4/11/2024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4/11/2024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4/11/2024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4/11/2024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4/11/2024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4/11/2024</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rockronologia.blogspot.com/2016/09/1966-spinout-elvis-presley.html" TargetMode="External"/><Relationship Id="rId2" Type="http://schemas.openxmlformats.org/officeDocument/2006/relationships/image" Target="../media/image6.jpg"/><Relationship Id="rId1" Type="http://schemas.openxmlformats.org/officeDocument/2006/relationships/slideLayout" Target="../slideLayouts/slideLayout1.xml"/><Relationship Id="rId4" Type="http://schemas.openxmlformats.org/officeDocument/2006/relationships/hyperlink" Target="https://creativecommons.org/licenses/by-nc/3.0/"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5BD49DF-52B5-49C2-8B7A-6A191F0B0900}"/>
              </a:ext>
            </a:extLst>
          </p:cNvPr>
          <p:cNvSpPr/>
          <p:nvPr/>
        </p:nvSpPr>
        <p:spPr>
          <a:xfrm>
            <a:off x="1072055" y="804041"/>
            <a:ext cx="9538138" cy="930166"/>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800" dirty="0">
                <a:solidFill>
                  <a:schemeClr val="accent1"/>
                </a:solidFill>
              </a:rPr>
              <a:t>Elvis</a:t>
            </a:r>
            <a:r>
              <a:rPr lang="ro-RO" sz="2800" dirty="0">
                <a:solidFill>
                  <a:schemeClr val="bg1"/>
                </a:solidFill>
              </a:rPr>
              <a:t> </a:t>
            </a:r>
            <a:r>
              <a:rPr lang="ro-RO" sz="2800" dirty="0">
                <a:solidFill>
                  <a:srgbClr val="FFFF00"/>
                </a:solidFill>
              </a:rPr>
              <a:t>Presley</a:t>
            </a:r>
          </a:p>
        </p:txBody>
      </p:sp>
      <p:pic>
        <p:nvPicPr>
          <p:cNvPr id="9" name="Picture 8">
            <a:extLst>
              <a:ext uri="{FF2B5EF4-FFF2-40B4-BE49-F238E27FC236}">
                <a16:creationId xmlns:a16="http://schemas.microsoft.com/office/drawing/2014/main" id="{4D335051-1CB3-4CE8-9976-0521CD95072D}"/>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488620" y="2152142"/>
            <a:ext cx="4117428" cy="4117428"/>
          </a:xfrm>
          <a:prstGeom prst="rect">
            <a:avLst/>
          </a:prstGeom>
        </p:spPr>
      </p:pic>
      <p:sp>
        <p:nvSpPr>
          <p:cNvPr id="10" name="TextBox 9">
            <a:extLst>
              <a:ext uri="{FF2B5EF4-FFF2-40B4-BE49-F238E27FC236}">
                <a16:creationId xmlns:a16="http://schemas.microsoft.com/office/drawing/2014/main" id="{AAAE8DA7-3AAD-4192-980B-372A5E271C25}"/>
              </a:ext>
            </a:extLst>
          </p:cNvPr>
          <p:cNvSpPr txBox="1"/>
          <p:nvPr/>
        </p:nvSpPr>
        <p:spPr>
          <a:xfrm>
            <a:off x="7488620" y="6380474"/>
            <a:ext cx="4117428" cy="230832"/>
          </a:xfrm>
          <a:prstGeom prst="rect">
            <a:avLst/>
          </a:prstGeom>
          <a:noFill/>
        </p:spPr>
        <p:txBody>
          <a:bodyPr wrap="square" rtlCol="0">
            <a:spAutoFit/>
          </a:bodyPr>
          <a:lstStyle/>
          <a:p>
            <a:r>
              <a:rPr lang="ro-RO" sz="900">
                <a:hlinkClick r:id="rId3" tooltip="https://rockronologia.blogspot.com/2016/09/1966-spinout-elvis-presley.html"/>
              </a:rPr>
              <a:t>This Photo</a:t>
            </a:r>
            <a:r>
              <a:rPr lang="ro-RO" sz="900"/>
              <a:t> by Unknown Author is licensed under </a:t>
            </a:r>
            <a:r>
              <a:rPr lang="ro-RO" sz="900">
                <a:hlinkClick r:id="rId4" tooltip="https://creativecommons.org/licenses/by-nc/3.0/"/>
              </a:rPr>
              <a:t>CC BY-NC</a:t>
            </a:r>
            <a:endParaRPr lang="ro-RO" sz="900"/>
          </a:p>
        </p:txBody>
      </p:sp>
      <p:sp>
        <p:nvSpPr>
          <p:cNvPr id="11" name="Rectangle: Rounded Corners 10">
            <a:extLst>
              <a:ext uri="{FF2B5EF4-FFF2-40B4-BE49-F238E27FC236}">
                <a16:creationId xmlns:a16="http://schemas.microsoft.com/office/drawing/2014/main" id="{868A3C15-C938-4C0F-8764-3FAAC7DAB81A}"/>
              </a:ext>
            </a:extLst>
          </p:cNvPr>
          <p:cNvSpPr/>
          <p:nvPr/>
        </p:nvSpPr>
        <p:spPr>
          <a:xfrm>
            <a:off x="1328057" y="2152142"/>
            <a:ext cx="4767943" cy="4228332"/>
          </a:xfrm>
          <a:prstGeom prst="roundRect">
            <a:avLst/>
          </a:prstGeom>
          <a:solidFill>
            <a:schemeClr val="bg2">
              <a:alpha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000" b="0" i="0" dirty="0">
                <a:solidFill>
                  <a:srgbClr val="ECECEC"/>
                </a:solidFill>
                <a:effectLst/>
                <a:latin typeface="Söhne"/>
              </a:rPr>
              <a:t>Elvis Presley a început să cânte în anii 1950 și a devenit rapid un fenomen global, cucerind inimile fanilor cu vocea sa distinctivă, mișcările de dans și carisma sa pe scenă. Printre piesele sale celebre se numără "Heartbreak Hotel", "Hound Dog", "Jailhouse Rock" și multe altele. Elvis a schimbat în mod fundamental peisajul muzical al acelor vremuri și este considerat unul dintre cei mai importanți și influenți artiști din istoria muzicii rock’n roll.</a:t>
            </a:r>
            <a:endParaRPr lang="ro-RO" sz="2000" dirty="0"/>
          </a:p>
        </p:txBody>
      </p:sp>
    </p:spTree>
    <p:extLst>
      <p:ext uri="{BB962C8B-B14F-4D97-AF65-F5344CB8AC3E}">
        <p14:creationId xmlns:p14="http://schemas.microsoft.com/office/powerpoint/2010/main" val="146189233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 presetClass="entr" presetSubtype="2"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1+#ppt_w/2"/>
                                          </p:val>
                                        </p:tav>
                                        <p:tav tm="100000">
                                          <p:val>
                                            <p:strVal val="#ppt_x"/>
                                          </p:val>
                                        </p:tav>
                                      </p:tavLst>
                                    </p:anim>
                                    <p:anim calcmode="lin" valueType="num">
                                      <p:cBhvr additive="base">
                                        <p:cTn id="14" dur="500" fill="hold"/>
                                        <p:tgtEl>
                                          <p:spTgt spid="9"/>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 presetClass="entr" presetSubtype="8"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0-#ppt_w/2"/>
                                          </p:val>
                                        </p:tav>
                                        <p:tav tm="100000">
                                          <p:val>
                                            <p:strVal val="#ppt_x"/>
                                          </p:val>
                                        </p:tav>
                                      </p:tavLst>
                                    </p:anim>
                                    <p:anim calcmode="lin" valueType="num">
                                      <p:cBhvr additive="base">
                                        <p:cTn id="19"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C094E29-7748-40C0-BA12-927FFA4AF12A}"/>
              </a:ext>
            </a:extLst>
          </p:cNvPr>
          <p:cNvSpPr/>
          <p:nvPr/>
        </p:nvSpPr>
        <p:spPr>
          <a:xfrm>
            <a:off x="696686" y="348343"/>
            <a:ext cx="4506685" cy="6074228"/>
          </a:xfrm>
          <a:prstGeom prst="rect">
            <a:avLst/>
          </a:prstGeom>
          <a:solidFill>
            <a:schemeClr val="bg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100" b="0" i="0" dirty="0">
                <a:solidFill>
                  <a:srgbClr val="ECECEC"/>
                </a:solidFill>
                <a:effectLst/>
                <a:latin typeface="Söhne"/>
              </a:rPr>
              <a:t>Elvis Presley, "Regele Rock and Roll-ului", a influențat lumea muzicală și culturală printr-o serie de moduri semnificative. Prin popularizarea rock and roll-ului și mixarea influențelor muzicale variate, Elvis a captivat publicul din întreaga lume. De asemenea, a fost un simbol al rebeliunii și al nonconformismului pentru tineri și a expus cultura sudului Statelor Unite pe plan global. Cu aparițiile sale televizate memorabile, Elvis și-a consolidat popularitatea și a transmis mesajul său muzical și cultural în întreaga lume. Moștenirea sa rămâne una dintre cele mai semnificative din istoria muzicii rock’n roll și culturii globale.</a:t>
            </a:r>
            <a:endParaRPr lang="ro-RO" sz="2100" dirty="0"/>
          </a:p>
        </p:txBody>
      </p:sp>
      <p:pic>
        <p:nvPicPr>
          <p:cNvPr id="2050" name="Picture 2">
            <a:extLst>
              <a:ext uri="{FF2B5EF4-FFF2-40B4-BE49-F238E27FC236}">
                <a16:creationId xmlns:a16="http://schemas.microsoft.com/office/drawing/2014/main" id="{26F50568-60C9-4313-9B04-AB79E93F1C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88168" y="348344"/>
            <a:ext cx="4506684" cy="60742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6220143"/>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2050"/>
                                        </p:tgtEl>
                                        <p:attrNameLst>
                                          <p:attrName>style.visibility</p:attrName>
                                        </p:attrNameLst>
                                      </p:cBhvr>
                                      <p:to>
                                        <p:strVal val="visible"/>
                                      </p:to>
                                    </p:set>
                                    <p:animEffect transition="in" filter="randombar(horizontal)">
                                      <p:cBhvr>
                                        <p:cTn id="11" dur="1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CF865-0ACF-4FD5-8691-F2271D7C137F}"/>
              </a:ext>
            </a:extLst>
          </p:cNvPr>
          <p:cNvSpPr>
            <a:spLocks noGrp="1"/>
          </p:cNvSpPr>
          <p:nvPr>
            <p:ph type="title"/>
          </p:nvPr>
        </p:nvSpPr>
        <p:spPr>
          <a:xfrm>
            <a:off x="919119" y="370115"/>
            <a:ext cx="10353762" cy="1257300"/>
          </a:xfrm>
        </p:spPr>
        <p:txBody>
          <a:bodyPr/>
          <a:lstStyle/>
          <a:p>
            <a:r>
              <a:rPr lang="ro-RO" dirty="0"/>
              <a:t>Hound Dog</a:t>
            </a:r>
          </a:p>
        </p:txBody>
      </p:sp>
      <p:sp>
        <p:nvSpPr>
          <p:cNvPr id="4" name="Rectangle 3">
            <a:extLst>
              <a:ext uri="{FF2B5EF4-FFF2-40B4-BE49-F238E27FC236}">
                <a16:creationId xmlns:a16="http://schemas.microsoft.com/office/drawing/2014/main" id="{16DF771F-B013-4396-9042-A7A2886DCB2A}"/>
              </a:ext>
            </a:extLst>
          </p:cNvPr>
          <p:cNvSpPr/>
          <p:nvPr/>
        </p:nvSpPr>
        <p:spPr>
          <a:xfrm>
            <a:off x="391886" y="1649186"/>
            <a:ext cx="5987143" cy="4838699"/>
          </a:xfrm>
          <a:prstGeom prst="rect">
            <a:avLst/>
          </a:prstGeom>
          <a:solidFill>
            <a:schemeClr val="bg1">
              <a:lumMod val="65000"/>
              <a:lumOff val="35000"/>
              <a:alpha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ro-RO" sz="2200" b="0" i="0" dirty="0">
                <a:solidFill>
                  <a:srgbClr val="ECECEC"/>
                </a:solidFill>
                <a:effectLst/>
                <a:latin typeface="Söhne"/>
              </a:rPr>
              <a:t>"Hound Dog" este una dintre cele mai cunoscute și influente piese interpretate de Elvis Presley. Lansată în 1956, această piesă a devenit un adevărat hit și a rămas una dintre cele mai iconice melodii ale lui Presley.</a:t>
            </a:r>
          </a:p>
          <a:p>
            <a:pPr algn="l"/>
            <a:r>
              <a:rPr lang="ro-RO" sz="2200" b="0" i="0" dirty="0">
                <a:solidFill>
                  <a:srgbClr val="ECECEC"/>
                </a:solidFill>
                <a:effectLst/>
                <a:latin typeface="Söhne"/>
              </a:rPr>
              <a:t>Scrisă inițial de Jerry Leiber și Mike Stoller, "Hound Dog" a fost inițial interpretată de Willie Mae "Big Mama" Thornton în 1952 ca o piesă de blues. Cu toate acestea, versiunea lui Elvis a fost cea care a propulsat melodia în lumina reflectoarelor și a transformat-o într-un anthem al rock and roll-ului.</a:t>
            </a:r>
          </a:p>
          <a:p>
            <a:pPr algn="l"/>
            <a:r>
              <a:rPr lang="ro-RO" sz="2200" b="0" i="0" dirty="0">
                <a:solidFill>
                  <a:srgbClr val="ECECEC"/>
                </a:solidFill>
                <a:effectLst/>
                <a:latin typeface="Söhne"/>
              </a:rPr>
              <a:t>Piesa își extrage puterea din ritmul său energic, acordurile de chitară distincte și vocea inconfundabilă a lui Presley. </a:t>
            </a:r>
          </a:p>
        </p:txBody>
      </p:sp>
      <p:pic>
        <p:nvPicPr>
          <p:cNvPr id="3074" name="Picture 2" descr="Elvis Presley - Hound Dog (Official Audio) - YouTube">
            <a:extLst>
              <a:ext uri="{FF2B5EF4-FFF2-40B4-BE49-F238E27FC236}">
                <a16:creationId xmlns:a16="http://schemas.microsoft.com/office/drawing/2014/main" id="{3C842579-8472-4446-BCA9-1C6054B3D7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74972" y="1649185"/>
            <a:ext cx="5421085" cy="34888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2300046"/>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2" presetClass="entr" presetSubtype="1"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ppt_x"/>
                                          </p:val>
                                        </p:tav>
                                        <p:tav tm="100000">
                                          <p:val>
                                            <p:strVal val="#ppt_x"/>
                                          </p:val>
                                        </p:tav>
                                      </p:tavLst>
                                    </p:anim>
                                    <p:anim calcmode="lin" valueType="num">
                                      <p:cBhvr additive="base">
                                        <p:cTn id="15" dur="500" fill="hold"/>
                                        <p:tgtEl>
                                          <p:spTgt spid="2"/>
                                        </p:tgtEl>
                                        <p:attrNameLst>
                                          <p:attrName>ppt_y</p:attrName>
                                        </p:attrNameLst>
                                      </p:cBhvr>
                                      <p:tavLst>
                                        <p:tav tm="0">
                                          <p:val>
                                            <p:strVal val="0-#ppt_h/2"/>
                                          </p:val>
                                        </p:tav>
                                        <p:tav tm="100000">
                                          <p:val>
                                            <p:strVal val="#ppt_y"/>
                                          </p:val>
                                        </p:tav>
                                      </p:tavLst>
                                    </p:anim>
                                  </p:childTnLst>
                                </p:cTn>
                              </p:par>
                            </p:childTnLst>
                          </p:cTn>
                        </p:par>
                        <p:par>
                          <p:cTn id="16" fill="hold">
                            <p:stCondLst>
                              <p:cond delay="1500"/>
                            </p:stCondLst>
                            <p:childTnLst>
                              <p:par>
                                <p:cTn id="17" presetID="42" presetClass="entr" presetSubtype="0" fill="hold" nodeType="afterEffect">
                                  <p:stCondLst>
                                    <p:cond delay="0"/>
                                  </p:stCondLst>
                                  <p:childTnLst>
                                    <p:set>
                                      <p:cBhvr>
                                        <p:cTn id="18" dur="1" fill="hold">
                                          <p:stCondLst>
                                            <p:cond delay="0"/>
                                          </p:stCondLst>
                                        </p:cTn>
                                        <p:tgtEl>
                                          <p:spTgt spid="3074"/>
                                        </p:tgtEl>
                                        <p:attrNameLst>
                                          <p:attrName>style.visibility</p:attrName>
                                        </p:attrNameLst>
                                      </p:cBhvr>
                                      <p:to>
                                        <p:strVal val="visible"/>
                                      </p:to>
                                    </p:set>
                                    <p:animEffect transition="in" filter="fade">
                                      <p:cBhvr>
                                        <p:cTn id="19" dur="1000"/>
                                        <p:tgtEl>
                                          <p:spTgt spid="3074"/>
                                        </p:tgtEl>
                                      </p:cBhvr>
                                    </p:animEffect>
                                    <p:anim calcmode="lin" valueType="num">
                                      <p:cBhvr>
                                        <p:cTn id="20" dur="1000" fill="hold"/>
                                        <p:tgtEl>
                                          <p:spTgt spid="3074"/>
                                        </p:tgtEl>
                                        <p:attrNameLst>
                                          <p:attrName>ppt_x</p:attrName>
                                        </p:attrNameLst>
                                      </p:cBhvr>
                                      <p:tavLst>
                                        <p:tav tm="0">
                                          <p:val>
                                            <p:strVal val="#ppt_x"/>
                                          </p:val>
                                        </p:tav>
                                        <p:tav tm="100000">
                                          <p:val>
                                            <p:strVal val="#ppt_x"/>
                                          </p:val>
                                        </p:tav>
                                      </p:tavLst>
                                    </p:anim>
                                    <p:anim calcmode="lin" valueType="num">
                                      <p:cBhvr>
                                        <p:cTn id="21"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F28DA-7F61-4F84-AB3C-9DAA6C26C099}"/>
              </a:ext>
            </a:extLst>
          </p:cNvPr>
          <p:cNvSpPr>
            <a:spLocks noGrp="1"/>
          </p:cNvSpPr>
          <p:nvPr>
            <p:ph type="title"/>
          </p:nvPr>
        </p:nvSpPr>
        <p:spPr>
          <a:xfrm>
            <a:off x="913794" y="152400"/>
            <a:ext cx="10353762" cy="1257300"/>
          </a:xfrm>
        </p:spPr>
        <p:txBody>
          <a:bodyPr/>
          <a:lstStyle/>
          <a:p>
            <a:r>
              <a:rPr lang="ro-RO" dirty="0"/>
              <a:t>Muzica „Hound Dog”</a:t>
            </a:r>
          </a:p>
        </p:txBody>
      </p:sp>
      <p:pic>
        <p:nvPicPr>
          <p:cNvPr id="4" name="Elvis Presley - Hound Dog (Official Audio)">
            <a:hlinkClick r:id="" action="ppaction://media"/>
            <a:extLst>
              <a:ext uri="{FF2B5EF4-FFF2-40B4-BE49-F238E27FC236}">
                <a16:creationId xmlns:a16="http://schemas.microsoft.com/office/drawing/2014/main" id="{371A75FF-8BB0-4F29-897D-8D09E879F74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94975" y="1409700"/>
            <a:ext cx="9191399" cy="5170162"/>
          </a:xfrm>
          <a:prstGeom prst="rect">
            <a:avLst/>
          </a:prstGeom>
        </p:spPr>
      </p:pic>
    </p:spTree>
    <p:extLst>
      <p:ext uri="{BB962C8B-B14F-4D97-AF65-F5344CB8AC3E}">
        <p14:creationId xmlns:p14="http://schemas.microsoft.com/office/powerpoint/2010/main" val="164977930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3886" fill="hold"/>
                                        <p:tgtEl>
                                          <p:spTgt spid="4"/>
                                        </p:tgtEl>
                                      </p:cBhvr>
                                    </p:cmd>
                                  </p:childTnLst>
                                </p:cTn>
                              </p:par>
                              <p:par>
                                <p:cTn id="7" presetID="45"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fade">
                                      <p:cBhvr>
                                        <p:cTn id="9" dur="2000"/>
                                        <p:tgtEl>
                                          <p:spTgt spid="2"/>
                                        </p:tgtEl>
                                      </p:cBhvr>
                                    </p:animEffect>
                                    <p:anim calcmode="lin" valueType="num">
                                      <p:cBhvr>
                                        <p:cTn id="10" dur="2000" fill="hold"/>
                                        <p:tgtEl>
                                          <p:spTgt spid="2"/>
                                        </p:tgtEl>
                                        <p:attrNameLst>
                                          <p:attrName>ppt_w</p:attrName>
                                        </p:attrNameLst>
                                      </p:cBhvr>
                                      <p:tavLst>
                                        <p:tav tm="0" fmla="#ppt_w*sin(2.5*pi*$)">
                                          <p:val>
                                            <p:fltVal val="0"/>
                                          </p:val>
                                        </p:tav>
                                        <p:tav tm="100000">
                                          <p:val>
                                            <p:fltVal val="1"/>
                                          </p:val>
                                        </p:tav>
                                      </p:tavLst>
                                    </p:anim>
                                    <p:anim calcmode="lin" valueType="num">
                                      <p:cBhvr>
                                        <p:cTn id="11" dur="20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4"/>
                </p:tgtEl>
              </p:cMediaNode>
            </p:vide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29FE6FB-48DA-43E9-A13C-CD22771D46F0}"/>
              </a:ext>
            </a:extLst>
          </p:cNvPr>
          <p:cNvSpPr/>
          <p:nvPr/>
        </p:nvSpPr>
        <p:spPr>
          <a:xfrm>
            <a:off x="3472543" y="283029"/>
            <a:ext cx="5246914" cy="936171"/>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400" dirty="0"/>
              <a:t>Aparatii televizate:</a:t>
            </a:r>
          </a:p>
        </p:txBody>
      </p:sp>
      <p:sp>
        <p:nvSpPr>
          <p:cNvPr id="5" name="Rectangle 4">
            <a:extLst>
              <a:ext uri="{FF2B5EF4-FFF2-40B4-BE49-F238E27FC236}">
                <a16:creationId xmlns:a16="http://schemas.microsoft.com/office/drawing/2014/main" id="{B3FBB64F-3CE6-4504-83A1-7F90F7EBBAF8}"/>
              </a:ext>
            </a:extLst>
          </p:cNvPr>
          <p:cNvSpPr/>
          <p:nvPr/>
        </p:nvSpPr>
        <p:spPr>
          <a:xfrm>
            <a:off x="391886" y="1676399"/>
            <a:ext cx="5246914" cy="17525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000" dirty="0"/>
              <a:t>1. </a:t>
            </a:r>
            <a:r>
              <a:rPr lang="ro-RO" sz="2000" b="1" i="0" dirty="0">
                <a:solidFill>
                  <a:srgbClr val="ECECEC"/>
                </a:solidFill>
                <a:effectLst/>
                <a:latin typeface="Söhne"/>
              </a:rPr>
              <a:t>"The Ed Sullivan Show"</a:t>
            </a:r>
            <a:r>
              <a:rPr lang="ro-RO" sz="2000" b="0" i="0" dirty="0">
                <a:solidFill>
                  <a:srgbClr val="ECECEC"/>
                </a:solidFill>
                <a:effectLst/>
                <a:latin typeface="Söhne"/>
              </a:rPr>
              <a:t> - Elvis a apărut de mai multe ori în acest show iconic, care a contribuit semnificativ la creșterea popularității sale.</a:t>
            </a:r>
            <a:endParaRPr lang="ro-RO" sz="2000" dirty="0"/>
          </a:p>
        </p:txBody>
      </p:sp>
      <p:sp>
        <p:nvSpPr>
          <p:cNvPr id="6" name="Rectangle 5">
            <a:extLst>
              <a:ext uri="{FF2B5EF4-FFF2-40B4-BE49-F238E27FC236}">
                <a16:creationId xmlns:a16="http://schemas.microsoft.com/office/drawing/2014/main" id="{78A6CC2F-FA72-49B2-BC87-BE3693B146CA}"/>
              </a:ext>
            </a:extLst>
          </p:cNvPr>
          <p:cNvSpPr/>
          <p:nvPr/>
        </p:nvSpPr>
        <p:spPr>
          <a:xfrm>
            <a:off x="6553200" y="1676398"/>
            <a:ext cx="5246914" cy="17525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000" b="1" i="0" dirty="0">
                <a:solidFill>
                  <a:srgbClr val="ECECEC"/>
                </a:solidFill>
                <a:effectLst/>
                <a:latin typeface="Söhne"/>
              </a:rPr>
              <a:t>2. "The Milton Berle Show"</a:t>
            </a:r>
            <a:r>
              <a:rPr lang="ro-RO" sz="2000" b="0" i="0" dirty="0">
                <a:solidFill>
                  <a:srgbClr val="ECECEC"/>
                </a:solidFill>
                <a:effectLst/>
                <a:latin typeface="Söhne"/>
              </a:rPr>
              <a:t> - O altă emisiune de televiziune importantă în care Elvis a apărut și a captivat publicul cu performanțele sale energice.</a:t>
            </a:r>
            <a:endParaRPr lang="ro-RO" sz="2000" dirty="0"/>
          </a:p>
        </p:txBody>
      </p:sp>
      <p:sp>
        <p:nvSpPr>
          <p:cNvPr id="7" name="Rectangle 6">
            <a:extLst>
              <a:ext uri="{FF2B5EF4-FFF2-40B4-BE49-F238E27FC236}">
                <a16:creationId xmlns:a16="http://schemas.microsoft.com/office/drawing/2014/main" id="{52472ED6-FAB0-4E36-819B-82EC1AA96467}"/>
              </a:ext>
            </a:extLst>
          </p:cNvPr>
          <p:cNvSpPr/>
          <p:nvPr/>
        </p:nvSpPr>
        <p:spPr>
          <a:xfrm>
            <a:off x="391886" y="3897086"/>
            <a:ext cx="5246914" cy="1752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000" dirty="0"/>
              <a:t> 3. </a:t>
            </a:r>
            <a:r>
              <a:rPr lang="ro-RO" sz="2000" b="1" i="0" dirty="0">
                <a:solidFill>
                  <a:srgbClr val="ECECEC"/>
                </a:solidFill>
                <a:effectLst/>
                <a:latin typeface="Söhne"/>
              </a:rPr>
              <a:t>"The Steve Allen Show"</a:t>
            </a:r>
            <a:r>
              <a:rPr lang="ro-RO" sz="2000" b="0" i="0" dirty="0">
                <a:solidFill>
                  <a:srgbClr val="ECECEC"/>
                </a:solidFill>
                <a:effectLst/>
                <a:latin typeface="Söhne"/>
              </a:rPr>
              <a:t> - Elvis a interpretat "Hound Dog" într-un segment memorabil al acestui show, demonstrând carisma și talentul său.</a:t>
            </a:r>
            <a:endParaRPr lang="ro-RO" sz="2000" dirty="0"/>
          </a:p>
        </p:txBody>
      </p:sp>
      <p:sp>
        <p:nvSpPr>
          <p:cNvPr id="8" name="Rectangle 7">
            <a:extLst>
              <a:ext uri="{FF2B5EF4-FFF2-40B4-BE49-F238E27FC236}">
                <a16:creationId xmlns:a16="http://schemas.microsoft.com/office/drawing/2014/main" id="{083A1845-4A54-4AD6-86DB-22F33EA615D5}"/>
              </a:ext>
            </a:extLst>
          </p:cNvPr>
          <p:cNvSpPr/>
          <p:nvPr/>
        </p:nvSpPr>
        <p:spPr>
          <a:xfrm>
            <a:off x="6553200" y="3897086"/>
            <a:ext cx="5246914" cy="17525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000" b="1" i="0" dirty="0">
                <a:solidFill>
                  <a:srgbClr val="ECECEC"/>
                </a:solidFill>
                <a:effectLst/>
                <a:latin typeface="Söhne"/>
              </a:rPr>
              <a:t>4. "Elvis: Aloha from Hawaii"</a:t>
            </a:r>
            <a:r>
              <a:rPr lang="ro-RO" sz="2000" b="0" i="0" dirty="0">
                <a:solidFill>
                  <a:srgbClr val="ECECEC"/>
                </a:solidFill>
                <a:effectLst/>
                <a:latin typeface="Söhne"/>
              </a:rPr>
              <a:t> - Concertul special transmis în direct pe 14 ianuarie 1973 a fost una dintre cele mai mari apariții televizate ale lui Elvis, atrăgând o audiență globală de peste 1 miliard de telespectatori.</a:t>
            </a:r>
            <a:endParaRPr lang="ro-RO" sz="2000" dirty="0"/>
          </a:p>
        </p:txBody>
      </p:sp>
    </p:spTree>
    <p:extLst>
      <p:ext uri="{BB962C8B-B14F-4D97-AF65-F5344CB8AC3E}">
        <p14:creationId xmlns:p14="http://schemas.microsoft.com/office/powerpoint/2010/main" val="106728729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000"/>
                                        <p:tgtEl>
                                          <p:spTgt spid="6"/>
                                        </p:tgtEl>
                                      </p:cBhvr>
                                    </p:animEffect>
                                    <p:anim calcmode="lin" valueType="num">
                                      <p:cBhvr>
                                        <p:cTn id="30" dur="1000" fill="hold"/>
                                        <p:tgtEl>
                                          <p:spTgt spid="6"/>
                                        </p:tgtEl>
                                        <p:attrNameLst>
                                          <p:attrName>ppt_x</p:attrName>
                                        </p:attrNameLst>
                                      </p:cBhvr>
                                      <p:tavLst>
                                        <p:tav tm="0">
                                          <p:val>
                                            <p:strVal val="#ppt_x"/>
                                          </p:val>
                                        </p:tav>
                                        <p:tav tm="100000">
                                          <p:val>
                                            <p:strVal val="#ppt_x"/>
                                          </p:val>
                                        </p:tav>
                                      </p:tavLst>
                                    </p:anim>
                                    <p:anim calcmode="lin" valueType="num">
                                      <p:cBhvr>
                                        <p:cTn id="31" dur="1000" fill="hold"/>
                                        <p:tgtEl>
                                          <p:spTgt spid="6"/>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1000"/>
                                        <p:tgtEl>
                                          <p:spTgt spid="7"/>
                                        </p:tgtEl>
                                      </p:cBhvr>
                                    </p:animEffect>
                                    <p:anim calcmode="lin" valueType="num">
                                      <p:cBhvr>
                                        <p:cTn id="35" dur="1000" fill="hold"/>
                                        <p:tgtEl>
                                          <p:spTgt spid="7"/>
                                        </p:tgtEl>
                                        <p:attrNameLst>
                                          <p:attrName>ppt_x</p:attrName>
                                        </p:attrNameLst>
                                      </p:cBhvr>
                                      <p:tavLst>
                                        <p:tav tm="0">
                                          <p:val>
                                            <p:strVal val="#ppt_x"/>
                                          </p:val>
                                        </p:tav>
                                        <p:tav tm="100000">
                                          <p:val>
                                            <p:strVal val="#ppt_x"/>
                                          </p:val>
                                        </p:tav>
                                      </p:tavLst>
                                    </p:anim>
                                    <p:anim calcmode="lin" valueType="num">
                                      <p:cBhvr>
                                        <p:cTn id="36" dur="1000" fill="hold"/>
                                        <p:tgtEl>
                                          <p:spTgt spid="7"/>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1000"/>
                                        <p:tgtEl>
                                          <p:spTgt spid="8"/>
                                        </p:tgtEl>
                                      </p:cBhvr>
                                    </p:animEffect>
                                    <p:anim calcmode="lin" valueType="num">
                                      <p:cBhvr>
                                        <p:cTn id="40" dur="1000" fill="hold"/>
                                        <p:tgtEl>
                                          <p:spTgt spid="8"/>
                                        </p:tgtEl>
                                        <p:attrNameLst>
                                          <p:attrName>ppt_x</p:attrName>
                                        </p:attrNameLst>
                                      </p:cBhvr>
                                      <p:tavLst>
                                        <p:tav tm="0">
                                          <p:val>
                                            <p:strVal val="#ppt_x"/>
                                          </p:val>
                                        </p:tav>
                                        <p:tav tm="100000">
                                          <p:val>
                                            <p:strVal val="#ppt_x"/>
                                          </p:val>
                                        </p:tav>
                                      </p:tavLst>
                                    </p:anim>
                                    <p:anim calcmode="lin" valueType="num">
                                      <p:cBhvr>
                                        <p:cTn id="4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29FE6FB-48DA-43E9-A13C-CD22771D46F0}"/>
              </a:ext>
            </a:extLst>
          </p:cNvPr>
          <p:cNvSpPr/>
          <p:nvPr/>
        </p:nvSpPr>
        <p:spPr>
          <a:xfrm>
            <a:off x="3472543" y="283029"/>
            <a:ext cx="5246914" cy="936171"/>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400" dirty="0"/>
              <a:t>Aparatii cinematografice:</a:t>
            </a:r>
          </a:p>
        </p:txBody>
      </p:sp>
      <p:sp>
        <p:nvSpPr>
          <p:cNvPr id="5" name="Rectangle 4">
            <a:extLst>
              <a:ext uri="{FF2B5EF4-FFF2-40B4-BE49-F238E27FC236}">
                <a16:creationId xmlns:a16="http://schemas.microsoft.com/office/drawing/2014/main" id="{B3FBB64F-3CE6-4504-83A1-7F90F7EBBAF8}"/>
              </a:ext>
            </a:extLst>
          </p:cNvPr>
          <p:cNvSpPr/>
          <p:nvPr/>
        </p:nvSpPr>
        <p:spPr>
          <a:xfrm>
            <a:off x="391886" y="1676399"/>
            <a:ext cx="5246914" cy="17525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200" dirty="0"/>
              <a:t>1. </a:t>
            </a:r>
            <a:r>
              <a:rPr lang="it-IT" sz="2200" b="1" i="0" dirty="0">
                <a:solidFill>
                  <a:srgbClr val="ECECEC"/>
                </a:solidFill>
                <a:effectLst/>
                <a:latin typeface="Söhne"/>
              </a:rPr>
              <a:t>"Love Me Tender" (1956)</a:t>
            </a:r>
            <a:r>
              <a:rPr lang="it-IT" sz="2200" b="0" i="0" dirty="0">
                <a:solidFill>
                  <a:srgbClr val="ECECEC"/>
                </a:solidFill>
                <a:effectLst/>
                <a:latin typeface="Söhne"/>
              </a:rPr>
              <a:t> - Primul film al lui Elvis, în care a jucat și a interpretat câteva melodii.</a:t>
            </a:r>
            <a:endParaRPr lang="ro-RO" sz="2200" dirty="0"/>
          </a:p>
        </p:txBody>
      </p:sp>
      <p:sp>
        <p:nvSpPr>
          <p:cNvPr id="6" name="Rectangle 5">
            <a:extLst>
              <a:ext uri="{FF2B5EF4-FFF2-40B4-BE49-F238E27FC236}">
                <a16:creationId xmlns:a16="http://schemas.microsoft.com/office/drawing/2014/main" id="{78A6CC2F-FA72-49B2-BC87-BE3693B146CA}"/>
              </a:ext>
            </a:extLst>
          </p:cNvPr>
          <p:cNvSpPr/>
          <p:nvPr/>
        </p:nvSpPr>
        <p:spPr>
          <a:xfrm>
            <a:off x="391886" y="3897087"/>
            <a:ext cx="5246914" cy="193765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200" b="1" i="0" dirty="0">
                <a:solidFill>
                  <a:srgbClr val="ECECEC"/>
                </a:solidFill>
                <a:effectLst/>
                <a:latin typeface="Söhne"/>
              </a:rPr>
              <a:t>3. "Blue Hawaii" (1961)</a:t>
            </a:r>
            <a:r>
              <a:rPr lang="ro-RO" sz="2200" b="0" i="0" dirty="0">
                <a:solidFill>
                  <a:srgbClr val="ECECEC"/>
                </a:solidFill>
                <a:effectLst/>
                <a:latin typeface="Söhne"/>
              </a:rPr>
              <a:t> - Un film popular în care Elvis a jucat și a interpretat câteva din cele mai cunoscute melodii ale sale.</a:t>
            </a:r>
            <a:endParaRPr lang="ro-RO" sz="2200" dirty="0"/>
          </a:p>
        </p:txBody>
      </p:sp>
      <p:sp>
        <p:nvSpPr>
          <p:cNvPr id="7" name="Rectangle 6">
            <a:extLst>
              <a:ext uri="{FF2B5EF4-FFF2-40B4-BE49-F238E27FC236}">
                <a16:creationId xmlns:a16="http://schemas.microsoft.com/office/drawing/2014/main" id="{52472ED6-FAB0-4E36-819B-82EC1AA96467}"/>
              </a:ext>
            </a:extLst>
          </p:cNvPr>
          <p:cNvSpPr/>
          <p:nvPr/>
        </p:nvSpPr>
        <p:spPr>
          <a:xfrm>
            <a:off x="6553200" y="1676400"/>
            <a:ext cx="5246914" cy="1752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200" dirty="0"/>
              <a:t>2. </a:t>
            </a:r>
            <a:r>
              <a:rPr lang="ro-RO" sz="2200" b="1" i="0" dirty="0">
                <a:solidFill>
                  <a:srgbClr val="ECECEC"/>
                </a:solidFill>
                <a:effectLst/>
                <a:latin typeface="Söhne"/>
              </a:rPr>
              <a:t>"Jailhouse Rock" (1957)</a:t>
            </a:r>
            <a:r>
              <a:rPr lang="ro-RO" sz="2200" b="0" i="0" dirty="0">
                <a:solidFill>
                  <a:srgbClr val="ECECEC"/>
                </a:solidFill>
                <a:effectLst/>
                <a:latin typeface="Söhne"/>
              </a:rPr>
              <a:t> - Unul dintre cele mai cunoscute filme ale lui Elvis, care a inclus și melodia cu același nume, devenită ulterior un hit.</a:t>
            </a:r>
            <a:endParaRPr lang="ro-RO" sz="2200" dirty="0"/>
          </a:p>
        </p:txBody>
      </p:sp>
      <p:sp>
        <p:nvSpPr>
          <p:cNvPr id="8" name="Rectangle 7">
            <a:extLst>
              <a:ext uri="{FF2B5EF4-FFF2-40B4-BE49-F238E27FC236}">
                <a16:creationId xmlns:a16="http://schemas.microsoft.com/office/drawing/2014/main" id="{083A1845-4A54-4AD6-86DB-22F33EA615D5}"/>
              </a:ext>
            </a:extLst>
          </p:cNvPr>
          <p:cNvSpPr/>
          <p:nvPr/>
        </p:nvSpPr>
        <p:spPr>
          <a:xfrm>
            <a:off x="6553200" y="3897086"/>
            <a:ext cx="5246914" cy="193765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2200" b="1" i="0" dirty="0">
                <a:solidFill>
                  <a:srgbClr val="ECECEC"/>
                </a:solidFill>
                <a:effectLst/>
                <a:latin typeface="Söhne"/>
              </a:rPr>
              <a:t>4. "Viva Las Vegas" (1964)</a:t>
            </a:r>
            <a:r>
              <a:rPr lang="ro-RO" sz="2200" b="0" i="0" dirty="0">
                <a:solidFill>
                  <a:srgbClr val="ECECEC"/>
                </a:solidFill>
                <a:effectLst/>
                <a:latin typeface="Söhne"/>
              </a:rPr>
              <a:t> - O colaborare cu Ann-Margret, acest film a fost un alt succes comercial pentru Elvis și a inclus hituri precum "Viva Las Vegas".</a:t>
            </a:r>
            <a:endParaRPr lang="ro-RO" sz="2200" dirty="0"/>
          </a:p>
        </p:txBody>
      </p:sp>
    </p:spTree>
    <p:extLst>
      <p:ext uri="{BB962C8B-B14F-4D97-AF65-F5344CB8AC3E}">
        <p14:creationId xmlns:p14="http://schemas.microsoft.com/office/powerpoint/2010/main" val="110809458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par>
                                <p:cTn id="14" presetID="2" presetClass="entr" presetSubtype="2"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1+#ppt_w/2"/>
                                          </p:val>
                                        </p:tav>
                                        <p:tav tm="100000">
                                          <p:val>
                                            <p:strVal val="#ppt_x"/>
                                          </p:val>
                                        </p:tav>
                                      </p:tavLst>
                                    </p:anim>
                                    <p:anim calcmode="lin" valueType="num">
                                      <p:cBhvr additive="base">
                                        <p:cTn id="17" dur="500" fill="hold"/>
                                        <p:tgtEl>
                                          <p:spTgt spid="7"/>
                                        </p:tgtEl>
                                        <p:attrNameLst>
                                          <p:attrName>ppt_y</p:attrName>
                                        </p:attrNameLst>
                                      </p:cBhvr>
                                      <p:tavLst>
                                        <p:tav tm="0">
                                          <p:val>
                                            <p:strVal val="#ppt_y"/>
                                          </p:val>
                                        </p:tav>
                                        <p:tav tm="100000">
                                          <p:val>
                                            <p:strVal val="#ppt_y"/>
                                          </p:val>
                                        </p:tav>
                                      </p:tavLst>
                                    </p:anim>
                                  </p:childTnLst>
                                </p:cTn>
                              </p:par>
                              <p:par>
                                <p:cTn id="18" presetID="2" presetClass="entr" presetSubtype="12"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0-#ppt_w/2"/>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2" presetClass="entr" presetSubtype="6"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1+#ppt_w/2"/>
                                          </p:val>
                                        </p:tav>
                                        <p:tav tm="100000">
                                          <p:val>
                                            <p:strVal val="#ppt_x"/>
                                          </p:val>
                                        </p:tav>
                                      </p:tavLst>
                                    </p:anim>
                                    <p:anim calcmode="lin" valueType="num">
                                      <p:cBhvr additive="base">
                                        <p:cTn id="2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Elvis Presley makes first appearance on “The Ed Sullivan Show” | September  9, 1956 | HISTORY">
            <a:extLst>
              <a:ext uri="{FF2B5EF4-FFF2-40B4-BE49-F238E27FC236}">
                <a16:creationId xmlns:a16="http://schemas.microsoft.com/office/drawing/2014/main" id="{3227AFFD-90A3-4B8F-AE7F-BDB0939A0B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0786" y="1785258"/>
            <a:ext cx="8230427" cy="437605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C1DB088-2E28-4771-BE09-62E34DAA77A8}"/>
              </a:ext>
            </a:extLst>
          </p:cNvPr>
          <p:cNvSpPr txBox="1"/>
          <p:nvPr/>
        </p:nvSpPr>
        <p:spPr>
          <a:xfrm>
            <a:off x="1654629" y="566057"/>
            <a:ext cx="8773885" cy="584775"/>
          </a:xfrm>
          <a:prstGeom prst="rect">
            <a:avLst/>
          </a:prstGeom>
          <a:noFill/>
        </p:spPr>
        <p:txBody>
          <a:bodyPr wrap="square" rtlCol="0">
            <a:spAutoFit/>
          </a:bodyPr>
          <a:lstStyle/>
          <a:p>
            <a:pPr algn="ctr"/>
            <a:r>
              <a:rPr lang="ro-RO" sz="3200" b="1" i="0" kern="1200" dirty="0">
                <a:solidFill>
                  <a:srgbClr val="ECECEC"/>
                </a:solidFill>
                <a:effectLst/>
                <a:latin typeface="Söhne"/>
                <a:ea typeface="+mn-ea"/>
                <a:cs typeface="+mn-cs"/>
              </a:rPr>
              <a:t>„The Ed Sullivan Show”</a:t>
            </a:r>
            <a:endParaRPr lang="ro-RO" sz="3200" dirty="0"/>
          </a:p>
        </p:txBody>
      </p:sp>
    </p:spTree>
    <p:extLst>
      <p:ext uri="{BB962C8B-B14F-4D97-AF65-F5344CB8AC3E}">
        <p14:creationId xmlns:p14="http://schemas.microsoft.com/office/powerpoint/2010/main" val="33490295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1" presetClass="entr" presetSubtype="8" fill="hold" nodeType="afterEffect">
                                  <p:stCondLst>
                                    <p:cond delay="0"/>
                                  </p:stCondLst>
                                  <p:childTnLst>
                                    <p:set>
                                      <p:cBhvr>
                                        <p:cTn id="11" dur="1" fill="hold">
                                          <p:stCondLst>
                                            <p:cond delay="0"/>
                                          </p:stCondLst>
                                        </p:cTn>
                                        <p:tgtEl>
                                          <p:spTgt spid="4098"/>
                                        </p:tgtEl>
                                        <p:attrNameLst>
                                          <p:attrName>style.visibility</p:attrName>
                                        </p:attrNameLst>
                                      </p:cBhvr>
                                      <p:to>
                                        <p:strVal val="visible"/>
                                      </p:to>
                                    </p:set>
                                    <p:animEffect transition="in" filter="wheel(8)">
                                      <p:cBhvr>
                                        <p:cTn id="12" dur="20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Love Me Tender (1956) - IMDb">
            <a:extLst>
              <a:ext uri="{FF2B5EF4-FFF2-40B4-BE49-F238E27FC236}">
                <a16:creationId xmlns:a16="http://schemas.microsoft.com/office/drawing/2014/main" id="{19A96E2B-5560-4E6C-B8E3-0EEC7E72ED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40956" y="-32657"/>
            <a:ext cx="45100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4000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00" fill="hold">
                                          <p:stCondLst>
                                            <p:cond delay="0"/>
                                          </p:stCondLst>
                                        </p:cTn>
                                        <p:tgtEl>
                                          <p:spTgt spid="5124"/>
                                        </p:tgtEl>
                                        <p:attrNameLst>
                                          <p:attrName>r</p:attrName>
                                        </p:attrNameLst>
                                      </p:cBhvr>
                                    </p:animRot>
                                    <p:animRot by="-240000">
                                      <p:cBhvr>
                                        <p:cTn id="7" dur="200" fill="hold">
                                          <p:stCondLst>
                                            <p:cond delay="200"/>
                                          </p:stCondLst>
                                        </p:cTn>
                                        <p:tgtEl>
                                          <p:spTgt spid="5124"/>
                                        </p:tgtEl>
                                        <p:attrNameLst>
                                          <p:attrName>r</p:attrName>
                                        </p:attrNameLst>
                                      </p:cBhvr>
                                    </p:animRot>
                                    <p:animRot by="240000">
                                      <p:cBhvr>
                                        <p:cTn id="8" dur="200" fill="hold">
                                          <p:stCondLst>
                                            <p:cond delay="400"/>
                                          </p:stCondLst>
                                        </p:cTn>
                                        <p:tgtEl>
                                          <p:spTgt spid="5124"/>
                                        </p:tgtEl>
                                        <p:attrNameLst>
                                          <p:attrName>r</p:attrName>
                                        </p:attrNameLst>
                                      </p:cBhvr>
                                    </p:animRot>
                                    <p:animRot by="-240000">
                                      <p:cBhvr>
                                        <p:cTn id="9" dur="200" fill="hold">
                                          <p:stCondLst>
                                            <p:cond delay="600"/>
                                          </p:stCondLst>
                                        </p:cTn>
                                        <p:tgtEl>
                                          <p:spTgt spid="5124"/>
                                        </p:tgtEl>
                                        <p:attrNameLst>
                                          <p:attrName>r</p:attrName>
                                        </p:attrNameLst>
                                      </p:cBhvr>
                                    </p:animRot>
                                    <p:animRot by="120000">
                                      <p:cBhvr>
                                        <p:cTn id="10" dur="200" fill="hold">
                                          <p:stCondLst>
                                            <p:cond delay="800"/>
                                          </p:stCondLst>
                                        </p:cTn>
                                        <p:tgtEl>
                                          <p:spTgt spid="512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C196962-1974-4269-9192-BE2E8D62B52A}"/>
              </a:ext>
            </a:extLst>
          </p:cNvPr>
          <p:cNvSpPr txBox="1"/>
          <p:nvPr/>
        </p:nvSpPr>
        <p:spPr>
          <a:xfrm>
            <a:off x="2351314" y="653143"/>
            <a:ext cx="7881257" cy="584775"/>
          </a:xfrm>
          <a:prstGeom prst="rect">
            <a:avLst/>
          </a:prstGeom>
          <a:noFill/>
        </p:spPr>
        <p:txBody>
          <a:bodyPr wrap="square" rtlCol="0">
            <a:spAutoFit/>
          </a:bodyPr>
          <a:lstStyle/>
          <a:p>
            <a:pPr algn="ctr"/>
            <a:r>
              <a:rPr lang="ro-RO" sz="3200" dirty="0"/>
              <a:t>Va multumesc pentru atentia acordata</a:t>
            </a:r>
          </a:p>
        </p:txBody>
      </p:sp>
      <p:sp>
        <p:nvSpPr>
          <p:cNvPr id="6" name="TextBox 5">
            <a:extLst>
              <a:ext uri="{FF2B5EF4-FFF2-40B4-BE49-F238E27FC236}">
                <a16:creationId xmlns:a16="http://schemas.microsoft.com/office/drawing/2014/main" id="{0D43DE3C-016D-46AC-A674-452A15D3CC3A}"/>
              </a:ext>
            </a:extLst>
          </p:cNvPr>
          <p:cNvSpPr txBox="1"/>
          <p:nvPr/>
        </p:nvSpPr>
        <p:spPr>
          <a:xfrm>
            <a:off x="-1850571" y="5912469"/>
            <a:ext cx="9339943" cy="584775"/>
          </a:xfrm>
          <a:prstGeom prst="rect">
            <a:avLst/>
          </a:prstGeom>
          <a:noFill/>
        </p:spPr>
        <p:txBody>
          <a:bodyPr wrap="square" rtlCol="0">
            <a:spAutoFit/>
          </a:bodyPr>
          <a:lstStyle/>
          <a:p>
            <a:pPr algn="ctr"/>
            <a:r>
              <a:rPr lang="ro-RO" sz="3200" dirty="0"/>
              <a:t>Facut de Rusu Alin</a:t>
            </a:r>
          </a:p>
        </p:txBody>
      </p:sp>
    </p:spTree>
    <p:extLst>
      <p:ext uri="{BB962C8B-B14F-4D97-AF65-F5344CB8AC3E}">
        <p14:creationId xmlns:p14="http://schemas.microsoft.com/office/powerpoint/2010/main" val="238312559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afterEffect">
                                  <p:stCondLst>
                                    <p:cond delay="0"/>
                                  </p:stCondLst>
                                  <p:childTnLst>
                                    <p:animMotion origin="layout" path="M -0.06433 0.00486 L -0.06433 0.00486 C -0.07019 0.01343 -0.07696 0.02037 -0.08217 0.03033 C -0.09024 0.04583 -0.08321 0.08033 -0.07852 0.09074 C -0.07618 0.09583 -0.07357 0.10093 -0.07149 0.10648 C -0.06941 0.11158 -0.06849 0.11806 -0.06602 0.12246 C -0.06003 0.1331 -0.05222 0.13982 -0.04649 0.15093 C -0.02214 0.19792 -0.03086 0.17662 -0.01784 0.21134 C -0.01967 0.23773 -0.01901 0.26505 -0.02318 0.29074 C -0.02735 0.31574 -0.04753 0.33403 -0.05899 0.34144 C -0.06394 0.34468 -0.06967 0.34352 -0.075 0.34468 C -0.103 0.33935 -0.13125 0.3382 -0.15899 0.32871 C -0.175 0.32315 -0.18985 0.30903 -0.20534 0.30023 C -0.21185 0.29653 -0.21849 0.29375 -0.225 0.29074 C -0.23451 0.29375 -0.24428 0.29537 -0.25365 0.30023 C -0.25847 0.30278 -0.28659 0.32269 -0.29467 0.33195 C -0.30039 0.33843 -0.30495 0.34769 -0.31068 0.35417 C -0.34467 0.39213 -0.31211 0.34468 -0.35 0.39213 C -0.41862 0.47824 -0.36954 0.425 -0.39818 0.45579 C -0.39467 0.49167 -0.39232 0.52801 -0.3875 0.56366 C -0.3862 0.57315 -0.37865 0.58056 -0.375 0.58588 C -0.36498 0.60046 -0.36224 0.60347 -0.35534 0.62083 C -0.35261 0.62801 -0.30638 0.75533 -0.28568 0.79213 C -0.275 0.81134 -0.25847 0.83148 -0.24467 0.84306 C -0.23425 0.85162 -0.2237 0.86065 -0.2125 0.86528 C -0.20326 0.86921 -0.19349 0.86736 -0.18399 0.86852 C -0.16901 0.86621 -0.15404 0.86644 -0.13933 0.86204 C -0.07045 0.84097 -0.08516 0.84074 -0.03399 0.81134 C -0.02383 0.80556 -0.01381 0.8 -0.00352 0.79537 C 0.00052 0.79352 0.00481 0.79352 0.00898 0.79213 C 0.02721 0.78681 0.02929 0.78658 0.04648 0.77639 C 0.0513 0.77338 0.05612 0.77083 0.06067 0.7669 C 0.06862 0.75972 0.07239 0.7507 0.08033 0.74468 C 0.11289 0.71991 0.08151 0.74769 0.10898 0.72871 C 0.11562 0.72408 0.122 0.71783 0.12864 0.71296 C 0.1345 0.70833 0.14062 0.70509 0.14648 0.70023 C 0.1513 0.69607 0.1651 0.68102 0.16966 0.67477 C 0.17461 0.66783 0.17877 0.6588 0.18398 0.65255 C 0.19192 0.64283 0.20117 0.63727 0.20898 0.62708 C 0.22096 0.61158 0.23151 0.59306 0.24283 0.57639 C 0.24583 0.57199 0.24882 0.56783 0.25182 0.56366 C 0.25546 0.55833 0.2625 0.54769 0.2625 0.54769 C 0.26901 0.52778 0.28359 0.51065 0.28216 0.4875 C 0.28151 0.47801 0.28502 0.46389 0.28033 0.4588 C 0.20924 0.38079 0.20403 0.3956 0.13033 0.39213 C 0.03255 0.37778 0.18411 0.39908 -0.1 0.39213 C -0.16316 0.39074 -0.22618 0.3838 -0.28933 0.37963 C -0.35912 0.35278 -0.33399 0.3669 -0.36615 0.34769 C -0.36901 0.33195 -0.3724 0.31621 -0.375 0.30023 C -0.37722 0.28658 -0.37969 0.27292 -0.38034 0.2588 C -0.3806 0.25347 -0.37982 0.225 -0.375 0.21759 C -0.37201 0.21296 -0.36823 0.20996 -0.36433 0.2081 C -0.34323 0.19792 -0.33295 0.1963 -0.31433 0.19213 C -0.31016 0.19005 -0.30612 0.18727 -0.30183 0.18588 C -0.25521 0.16921 -0.20873 0.17755 -0.16068 0.17639 C -0.15834 0.17523 -0.15586 0.17454 -0.15352 0.17315 C -0.15053 0.1713 -0.14779 0.16829 -0.14467 0.1669 C -0.14115 0.16505 -0.1375 0.16482 -0.13399 0.16366 C -0.13034 0.16042 -0.12683 0.15695 -0.12318 0.15417 C -0.12032 0.15185 -0.11719 0.15023 -0.11433 0.14769 C -0.07318 0.11366 -0.11563 0.14653 -0.08399 0.12246 C -0.08034 0.11597 -0.07709 0.10903 -0.07318 0.10324 C -0.06967 0.09815 -0.06576 0.09329 -0.0625 0.0875 C -0.05664 0.07708 -0.05417 0.06806 -0.05 0.05579 C -0.04831 0.04329 -0.04753 0.03681 -0.04467 0.02408 C -0.0405 0.00579 -0.04102 0.01759 -0.04102 0.00486 L -0.1 -0.02037 L -0.33933 0.16366 L -0.25534 0.31296 L -0.13217 0.43033 L 0.09466 0.3669 L 0.25533 0.4081 L 0.25716 0.50324 L 0.1375 0.50648 L 0.07317 0.29375 L 0.01067 0.11296 L -0.08034 -0.00139 L -0.11784 0.09074 L -0.11433 0.19213 L -0.04102 0.2875 L 0.10182 0.4875 C 0.1 0.53935 0.1 0.5213 0.1 0.54144 L 0.01966 0.67477 C 0.01132 0.67894 0.00312 0.68426 -0.00534 0.6875 C -0.01068 0.68958 -0.02149 0.69074 -0.02149 0.69074 L -0.07683 0.71296 L -0.10352 0.70972 L -0.28217 0.52246 L -0.34818 0.36366 C -0.34883 0.33287 -0.35131 0.30232 -0.35 0.27153 C -0.34948 0.25833 -0.34727 0.24445 -0.34284 0.23357 C -0.33907 0.22431 -0.32683 0.21435 -0.32683 0.21435 L 0.03216 0.4588 L 0.08567 0.45579 C 0.10286 0.45046 0.12604 0.42431 0.13932 0.40486 C 0.14218 0.4007 0.14401 0.39445 0.14648 0.38912 L 0.14648 0.27153 C 0.13632 0.26852 0.12617 0.26574 0.11614 0.26204 C 0.06836 0.24398 0.10429 0.25301 0.07317 0.2463 L -0.16602 0.26528 L -0.22865 0.14769 L -0.23399 0.11921 L -0.3375 0.34144 L -0.03568 0.38264 C -0.02058 0.34908 -0.02826 0.35695 -0.01784 0.34769 L 0.2858 0.31296 L -0.10717 0.02708 L -0.10717 0.02708 " pathEditMode="relative" ptsTypes="AAAAAAAAAAAAAAAAAAAAAAAAAAAAAAAAAAAAAAAAAAAAAAAAAAAAAAAAAAAAAAAAAAAAAAAAAAAAAAAAAAAAAAAAAAAAAAAAAAAAAAAAAAAA">
                                      <p:cBhvr>
                                        <p:cTn id="6" dur="2000" fill="hold"/>
                                        <p:tgtEl>
                                          <p:spTgt spid="5"/>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0.1526 -0.02847 L 0.1526 -0.02847 C 0.16029 -0.04444 0.16784 -0.06042 0.17578 -0.07616 C 0.17865 -0.08171 0.1806 -0.09398 0.18477 -0.0919 C 0.19909 -0.08542 0.21068 -0.06597 0.22396 -0.05394 C 0.24818 -0.03171 0.2487 -0.03218 0.26862 -0.01898 C 0.29779 -0.02685 0.30326 -0.02384 0.33294 -0.06343 C 0.34844 -0.08426 0.36042 -0.12245 0.3776 -0.14282 C 0.38138 -0.14722 0.38594 -0.14907 0.3901 -0.15232 C 0.40586 -0.14306 0.38698 -0.15718 0.4026 -0.10162 C 0.41016 -0.07431 0.42031 -0.04907 0.43294 -0.02847 C 0.43815 -0.01991 0.44258 -0.00903 0.44896 -0.00301 C 0.4543 0.00185 0.46094 0.00116 0.4668 0.00324 C 0.48411 0.00208 0.50143 0.00324 0.51862 3.7037E-7 C 0.53542 -0.00301 0.56862 -0.01574 0.56862 -0.01574 C 0.61458 0.01921 0.59128 0.00185 0.68828 0.06667 C 0.69831 0.07338 0.71862 0.08588 0.71862 0.08588 C 0.72214 0.07847 0.72669 0.07199 0.7293 0.06366 C 0.74063 0.02731 0.73385 0.03495 0.73828 3.7037E-7 C 0.73945 -0.00972 0.7418 -0.01898 0.74362 -0.02847 C 0.74297 -0.03912 0.74492 -0.05116 0.7418 -0.06019 C 0.72122 -0.11968 0.69232 -0.13032 0.65964 -0.16829 C 0.63997 -0.19097 0.62161 -0.2169 0.6026 -0.2412 C 0.59896 -0.25394 0.59427 -0.26574 0.5918 -0.2794 C 0.58789 -0.30116 0.59063 -0.32454 0.59362 -0.34607 C 0.59505 -0.35579 0.59648 -0.36551 0.59896 -0.37454 C 0.60313 -0.38982 0.60911 -0.40347 0.61328 -0.41898 C 0.61576 -0.42801 0.6168 -0.43796 0.61862 -0.44745 C 0.5707 -0.54051 0.6112 -0.47407 0.48294 -0.55556 C 0.37904 -0.6213 0.42708 -0.61042 0.37396 -0.61898 C 0.29857 -0.60602 0.31198 -0.61644 0.22396 -0.54907 C 0.11159 -0.46319 0.20104 -0.50949 0.14544 -0.48241 C 0.1276 -0.51204 0.10651 -0.53657 0.0918 -0.5713 C 0.08242 -0.59398 0.06094 -0.68495 0.05078 -0.72685 C 0.01862 -0.7206 -0.01367 -0.7169 -0.0457 -0.70787 C -0.07331 -0.7 -0.1013 -0.69213 -0.12773 -0.67616 C -0.13372 -0.67245 -0.13672 -0.65995 -0.14023 -0.65069 C -0.1569 -0.60833 -0.15339 -0.60324 -0.16523 -0.54907 C -0.16901 -0.53194 -0.17357 -0.51528 -0.17773 -0.49838 C -0.19219 -0.50694 -0.18997 -0.50232 -0.18672 -0.55857 C -0.18294 -0.62546 -0.18945 -0.70509 -0.15638 -0.74583 C -0.15391 -0.74907 -0.15039 -0.74815 -0.1474 -0.74907 C -0.04466 -0.65787 -0.15052 -0.76806 -0.04388 -0.58079 C -0.00143 -0.50648 0.05417 -0.43472 0.11328 -0.40625 C 0.13867 -0.39398 0.16563 -0.3956 0.1918 -0.39051 C 0.20794 -0.39352 0.22474 -0.39074 0.2401 -0.4 C 0.25573 -0.40926 0.2681 -0.43148 0.28294 -0.44444 C 0.29609 -0.45579 0.31029 -0.46343 0.32396 -0.47292 C 0.34479 -0.46019 0.36797 -0.45602 0.38646 -0.43472 C 0.42669 -0.38866 0.425 -0.32431 0.43646 -0.25069 C 0.43854 -0.23773 0.44128 -0.22523 0.44362 -0.21273 C 0.47813 -0.23403 0.49987 -0.24213 0.5293 -0.2919 C 0.54115 -0.31204 0.54792 -0.33982 0.55612 -0.36505 C 0.5724 -0.41505 0.6026 -0.51736 0.6026 -0.51736 C 0.60742 -0.54977 0.61523 -0.58125 0.60794 -0.61574 C 0.60352 -0.63657 0.59596 -0.64097 0.58646 -0.64444 C 0.46654 -0.68634 0.51849 -0.65764 0.4401 -0.70787 C 0.43763 -0.71852 0.43503 -0.72894 0.43294 -0.73958 C 0.43151 -0.74676 0.43333 -0.75903 0.4293 -0.76181 C 0.41654 -0.77083 0.40195 -0.76736 0.38828 -0.7713 C 0.24544 -0.81366 0.27357 -0.8044 0.17227 -0.84444 C 0.15898 -0.86782 0.17643 -0.83495 0.15977 -0.87616 C 0.15768 -0.88102 0.15495 -0.88449 0.1526 -0.88866 C 0.10326 -0.83727 0.06172 -0.80023 0.01862 -0.73634 C 0.01341 -0.7287 0.01029 -0.71736 0.00612 -0.70787 C 0.00313 -0.68773 -0.00417 -0.66806 -0.00273 -0.64745 C 0.00313 -0.56157 0.0276 -0.39352 0.0276 -0.39352 C 0.02813 -0.3831 0.03099 -0.37199 0.0293 -0.36181 C 0.02826 -0.35532 0.02409 -0.34745 0.02044 -0.34907 C 0.0125 -0.35255 0.00729 -0.36597 0.00078 -0.37454 C -0.00846 -0.42639 -0.02018 -0.48009 -0.01706 -0.53634 C -0.01589 -0.55764 -0.0099 -0.57917 -0.00104 -0.59352 C 0.00534 -0.6037 0.01563 -0.6 0.02396 -0.60301 L 0.12227 -0.56806 C 0.15208 -0.55648 0.18151 -0.54144 0.21146 -0.53009 C 0.23997 -0.51921 0.26862 -0.51111 0.29714 -0.50139 C 0.31328 -0.51111 0.33125 -0.51343 0.34544 -0.53009 C 0.36901 -0.55764 0.38568 -0.60903 0.39714 -0.65394 C 0.39896 -0.66088 0.39961 -0.66875 0.40078 -0.67616 L 0.13477 -0.76505 C 0.1168 -0.77107 0.08112 -0.78403 0.08112 -0.78403 C 0.06328 -0.77037 0.04297 -0.76389 0.0276 -0.74282 C -0.22799 -0.39028 -0.05716 -0.57176 -0.20638 -0.39676 C -0.21263 -0.38935 -0.2194 -0.38403 -0.22604 -0.37778 C -0.23073 -0.40694 -0.24076 -0.45995 -0.23659 -0.48889 C -0.23229 -0.51898 -0.22214 -0.54607 -0.21172 -0.5713 C -0.20859 -0.57894 -0.20221 -0.57986 -0.1974 -0.58403 C -0.19388 -0.56065 -0.18997 -0.5375 -0.18672 -0.51412 C -0.17747 -0.44861 -0.17734 -0.37732 -0.1599 -0.31736 C -0.15195 -0.28982 -0.14036 -0.22732 -0.1207 -0.20301 C -0.11758 -0.19931 -0.11367 -0.19745 -0.1099 -0.19676 C -0.09271 -0.19329 -0.07539 -0.19259 -0.0582 -0.19051 C 0.01094 -0.21088 0.05521 -0.21829 0.12227 -0.26343 C 0.2194 -0.32894 0.2293 -0.36667 0.32214 -0.41574 C 0.34245 -0.42662 0.3638 -0.42847 0.38464 -0.43472 C 0.38646 -0.42107 0.38867 -0.40741 0.3901 -0.39352 C 0.39466 -0.34514 0.39635 -0.2956 0.4026 -0.24745 C 0.40534 -0.22523 0.41211 -0.20532 0.4168 -0.18403 C 0.42695 -0.19352 0.43789 -0.20069 0.44714 -0.21273 C 0.63841 -0.46111 0.5013 -0.30232 0.58112 -0.39352 C 0.59466 -0.48611 0.61133 -0.57014 0.58646 -0.67292 C 0.57852 -0.70602 0.55026 -0.70556 0.53112 -0.71736 C 0.50365 -0.73426 0.47526 -0.74537 0.44714 -0.75857 C 0.43958 -0.76227 0.4319 -0.76759 0.42396 -0.76806 L -0.07604 -0.8 C -0.1082 -0.82431 -0.12187 -0.82986 -0.0099 -0.83796 C 0.00768 -0.83935 0.02461 -0.82523 0.0418 -0.81898 C 0.04961 -0.79769 0.05794 -0.77732 0.0651 -0.75556 C 0.08177 -0.70417 0.08867 -0.63982 0.11328 -0.6 C 0.13268 -0.56829 0.16328 -0.57037 0.18828 -0.55556 C 0.21628 -0.56181 0.24518 -0.56042 0.27227 -0.57454 C 0.31836 -0.59861 0.35951 -0.64907 0.40612 -0.66968 L 0.46328 -0.69514 C 0.48099 -0.62847 0.48724 -0.61806 0.4901 -0.53333 C 0.49076 -0.51181 0.49089 -0.48796 0.48464 -0.46968 C 0.46289 -0.40579 0.4013 -0.41597 0.37214 -0.4125 C 0.28594 -0.40301 0.19961 -0.39792 0.11328 -0.39051 C 0.1056 -0.38079 0.09701 -0.37315 0.0901 -0.36181 C 0.05508 -0.30556 0.05195 -0.28218 0.02044 -0.21273 C 0.0138 -0.19815 0.00612 -0.18519 -0.00104 -0.1713 C -0.00573 -0.18194 -0.01094 -0.1919 -0.01523 -0.20301 C -0.02292 -0.22315 -0.02292 -0.225 -0.02604 -0.2412 C -0.03724 -0.2162 -0.04427 -0.20301 -0.05273 -0.17454 C -0.05391 -0.1706 -0.05404 -0.16597 -0.05456 -0.16181 C -0.05273 -0.14167 -0.05182 -0.1213 -0.04922 -0.10162 C -0.0487 -0.09792 -0.04753 -0.09375 -0.0457 -0.0919 C -0.00534 -0.05787 -0.02422 -0.07708 -0.00456 -0.06667 C -0.00091 -0.06458 0.00247 -0.06181 0.00612 -0.06019 C 0.02448 -0.05232 0.0431 -0.04537 0.06146 -0.03796 C 0.06745 -0.02963 0.07396 -0.02222 0.0793 -0.01273 C 0.08177 -0.00833 0.08477 0.00324 0.08477 0.00324 L 0.13477 -0.00625 L 0.0418 -0.02222 L -0.01888 -0.01574 L -0.0474 -0.01574 L -0.0957 -0.07616 L 0.04727 -0.05718 L 0.04727 -0.00301 L 0.04727 -0.00301 L 0.08828 3.7037E-7 L 0.08828 3.7037E-7 " pathEditMode="relative" ptsTypes="AAAAAAAAAAAAAAAAAAAAAAAAAAAAAAAAAAAAAAAAAAAAAAAAAAAAAAAAAAAAAAAAAAAAAAAAAAAAAAAAAAAAAAAAAAAAAAAAAAAAAAAAAAAAAAAAAAAAAAAAAAAAAAAAAAAAAAAAAAAAA">
                                      <p:cBhvr>
                                        <p:cTn id="8" dur="2000" fill="hold"/>
                                        <p:tgtEl>
                                          <p:spTgt spid="6"/>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{70541E33-0F1C-40E7-9F5D-58D8B8BBACC7}tf11665031_win32</Template>
  <TotalTime>335</TotalTime>
  <Words>609</Words>
  <Application>Microsoft Office PowerPoint</Application>
  <PresentationFormat>Widescreen</PresentationFormat>
  <Paragraphs>22</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Söhne</vt:lpstr>
      <vt:lpstr>Arial</vt:lpstr>
      <vt:lpstr>Arial Nova</vt:lpstr>
      <vt:lpstr>Arial Nova Light</vt:lpstr>
      <vt:lpstr>Wingdings 2</vt:lpstr>
      <vt:lpstr>SlateVTI</vt:lpstr>
      <vt:lpstr>PowerPoint Presentation</vt:lpstr>
      <vt:lpstr>PowerPoint Presentation</vt:lpstr>
      <vt:lpstr>Hound Dog</vt:lpstr>
      <vt:lpstr>Muzica „Hound Dog”</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 oficial</dc:creator>
  <cp:lastModifiedBy>san oficial</cp:lastModifiedBy>
  <cp:revision>11</cp:revision>
  <dcterms:created xsi:type="dcterms:W3CDTF">2024-04-11T12:14:06Z</dcterms:created>
  <dcterms:modified xsi:type="dcterms:W3CDTF">2024-04-11T17:49:14Z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